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1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75" r:id="rId16"/>
    <p:sldId id="276" r:id="rId17"/>
    <p:sldId id="277" r:id="rId18"/>
    <p:sldId id="278" r:id="rId19"/>
    <p:sldId id="279" r:id="rId20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25A73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747" autoAdjust="0"/>
  </p:normalViewPr>
  <p:slideViewPr>
    <p:cSldViewPr>
      <p:cViewPr>
        <p:scale>
          <a:sx n="66" d="100"/>
          <a:sy n="66" d="100"/>
        </p:scale>
        <p:origin x="-1494" y="-3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5C335B-D4A9-45D8-B30A-68952A3AABE3}" type="datetimeFigureOut">
              <a:rPr lang="sk-SK" smtClean="0"/>
              <a:pPr/>
              <a:t>30.5.2015</a:t>
            </a:fld>
            <a:endParaRPr lang="sk-S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DC2C15-9B75-4A3F-8A3F-8AA28EC1D18D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4350293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C2C15-9B75-4A3F-8A3F-8AA28EC1D18D}" type="slidenum">
              <a:rPr lang="sk-SK" smtClean="0"/>
              <a:pPr/>
              <a:t>1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2844525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C2C15-9B75-4A3F-8A3F-8AA28EC1D18D}" type="slidenum">
              <a:rPr lang="sk-SK" smtClean="0"/>
              <a:pPr/>
              <a:t>14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9834167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C2C15-9B75-4A3F-8A3F-8AA28EC1D18D}" type="slidenum">
              <a:rPr lang="sk-SK" smtClean="0"/>
              <a:pPr/>
              <a:t>15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9834167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C2C15-9B75-4A3F-8A3F-8AA28EC1D18D}" type="slidenum">
              <a:rPr lang="sk-SK" smtClean="0"/>
              <a:pPr/>
              <a:t>16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98341671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C2C15-9B75-4A3F-8A3F-8AA28EC1D18D}" type="slidenum">
              <a:rPr lang="sk-SK" smtClean="0"/>
              <a:pPr/>
              <a:t>17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98341671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C2C15-9B75-4A3F-8A3F-8AA28EC1D18D}" type="slidenum">
              <a:rPr lang="sk-SK" smtClean="0"/>
              <a:pPr/>
              <a:t>18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98341671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C2C15-9B75-4A3F-8A3F-8AA28EC1D18D}" type="slidenum">
              <a:rPr lang="sk-SK" smtClean="0"/>
              <a:pPr/>
              <a:t>19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9834167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C2C15-9B75-4A3F-8A3F-8AA28EC1D18D}" type="slidenum">
              <a:rPr lang="sk-SK" smtClean="0"/>
              <a:pPr/>
              <a:t>6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9834167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C2C15-9B75-4A3F-8A3F-8AA28EC1D18D}" type="slidenum">
              <a:rPr lang="sk-SK" smtClean="0"/>
              <a:pPr/>
              <a:t>7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9834167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C2C15-9B75-4A3F-8A3F-8AA28EC1D18D}" type="slidenum">
              <a:rPr lang="sk-SK" smtClean="0"/>
              <a:pPr/>
              <a:t>8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9834167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C2C15-9B75-4A3F-8A3F-8AA28EC1D18D}" type="slidenum">
              <a:rPr lang="sk-SK" smtClean="0"/>
              <a:pPr/>
              <a:t>9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9834167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C2C15-9B75-4A3F-8A3F-8AA28EC1D18D}" type="slidenum">
              <a:rPr lang="sk-SK" smtClean="0"/>
              <a:pPr/>
              <a:t>10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9834167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C2C15-9B75-4A3F-8A3F-8AA28EC1D18D}" type="slidenum">
              <a:rPr lang="sk-SK" smtClean="0"/>
              <a:pPr/>
              <a:t>11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9834167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C2C15-9B75-4A3F-8A3F-8AA28EC1D18D}" type="slidenum">
              <a:rPr lang="sk-SK" smtClean="0"/>
              <a:pPr/>
              <a:t>12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9834167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C2C15-9B75-4A3F-8A3F-8AA28EC1D18D}" type="slidenum">
              <a:rPr lang="sk-SK" smtClean="0"/>
              <a:pPr/>
              <a:t>13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983416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532BB-20CC-4A19-8918-0C6C45CC8433}" type="datetimeFigureOut">
              <a:rPr lang="sk-SK" smtClean="0"/>
              <a:pPr/>
              <a:t>30.5.2015</a:t>
            </a:fld>
            <a:endParaRPr lang="sk-SK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317199-09F7-482C-8BB3-454F66569B8F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532BB-20CC-4A19-8918-0C6C45CC8433}" type="datetimeFigureOut">
              <a:rPr lang="sk-SK" smtClean="0"/>
              <a:pPr/>
              <a:t>30.5.2015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17199-09F7-482C-8BB3-454F66569B8F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532BB-20CC-4A19-8918-0C6C45CC8433}" type="datetimeFigureOut">
              <a:rPr lang="sk-SK" smtClean="0"/>
              <a:pPr/>
              <a:t>30.5.2015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17199-09F7-482C-8BB3-454F66569B8F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9B532BB-20CC-4A19-8918-0C6C45CC8433}" type="datetimeFigureOut">
              <a:rPr lang="sk-SK" smtClean="0"/>
              <a:pPr/>
              <a:t>30.5.2015</a:t>
            </a:fld>
            <a:endParaRPr lang="sk-SK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6317199-09F7-482C-8BB3-454F66569B8F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532BB-20CC-4A19-8918-0C6C45CC8433}" type="datetimeFigureOut">
              <a:rPr lang="sk-SK" smtClean="0"/>
              <a:pPr/>
              <a:t>30.5.2015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17199-09F7-482C-8BB3-454F66569B8F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532BB-20CC-4A19-8918-0C6C45CC8433}" type="datetimeFigureOut">
              <a:rPr lang="sk-SK" smtClean="0"/>
              <a:pPr/>
              <a:t>30.5.2015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17199-09F7-482C-8BB3-454F66569B8F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17199-09F7-482C-8BB3-454F66569B8F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532BB-20CC-4A19-8918-0C6C45CC8433}" type="datetimeFigureOut">
              <a:rPr lang="sk-SK" smtClean="0"/>
              <a:pPr/>
              <a:t>30.5.2015</a:t>
            </a:fld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532BB-20CC-4A19-8918-0C6C45CC8433}" type="datetimeFigureOut">
              <a:rPr lang="sk-SK" smtClean="0"/>
              <a:pPr/>
              <a:t>30.5.2015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17199-09F7-482C-8BB3-454F66569B8F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532BB-20CC-4A19-8918-0C6C45CC8433}" type="datetimeFigureOut">
              <a:rPr lang="sk-SK" smtClean="0"/>
              <a:pPr/>
              <a:t>30.5.2015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17199-09F7-482C-8BB3-454F66569B8F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9B532BB-20CC-4A19-8918-0C6C45CC8433}" type="datetimeFigureOut">
              <a:rPr lang="sk-SK" smtClean="0"/>
              <a:pPr/>
              <a:t>30.5.2015</a:t>
            </a:fld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317199-09F7-482C-8BB3-454F66569B8F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532BB-20CC-4A19-8918-0C6C45CC8433}" type="datetimeFigureOut">
              <a:rPr lang="sk-SK" smtClean="0"/>
              <a:pPr/>
              <a:t>30.5.2015</a:t>
            </a:fld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317199-09F7-482C-8BB3-454F66569B8F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9B532BB-20CC-4A19-8918-0C6C45CC8433}" type="datetimeFigureOut">
              <a:rPr lang="sk-SK" smtClean="0"/>
              <a:pPr/>
              <a:t>30.5.2015</a:t>
            </a:fld>
            <a:endParaRPr lang="sk-SK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sk-SK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6317199-09F7-482C-8BB3-454F66569B8F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b="1" dirty="0" smtClean="0"/>
              <a:t>Základné prvky programovacieho jazyka TURBO PASCAL</a:t>
            </a:r>
            <a:endParaRPr lang="sk-SK" b="1" dirty="0"/>
          </a:p>
        </p:txBody>
      </p:sp>
    </p:spTree>
    <p:extLst>
      <p:ext uri="{BB962C8B-B14F-4D97-AF65-F5344CB8AC3E}">
        <p14:creationId xmlns="" xmlns:p14="http://schemas.microsoft.com/office/powerpoint/2010/main" val="874502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847769447"/>
              </p:ext>
            </p:extLst>
          </p:nvPr>
        </p:nvGraphicFramePr>
        <p:xfrm>
          <a:off x="179512" y="1268760"/>
          <a:ext cx="8640000" cy="5472608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4320000"/>
                <a:gridCol w="4320000"/>
              </a:tblGrid>
              <a:tr h="746277">
                <a:tc>
                  <a:txBody>
                    <a:bodyPr/>
                    <a:lstStyle/>
                    <a:p>
                      <a:pPr algn="ctr"/>
                      <a:r>
                        <a:rPr lang="sk-SK" sz="2800" dirty="0" smtClean="0"/>
                        <a:t>Správne</a:t>
                      </a:r>
                      <a:r>
                        <a:rPr lang="sk-SK" sz="2800" baseline="0" dirty="0" smtClean="0"/>
                        <a:t> identifikátory</a:t>
                      </a:r>
                      <a:endParaRPr lang="sk-SK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800" dirty="0" smtClean="0"/>
                        <a:t>Nesprávne identifikátory</a:t>
                      </a:r>
                      <a:endParaRPr lang="sk-SK" sz="2800" dirty="0"/>
                    </a:p>
                  </a:txBody>
                  <a:tcPr anchor="ctr"/>
                </a:tc>
              </a:tr>
              <a:tr h="4726331">
                <a:tc>
                  <a:txBody>
                    <a:bodyPr/>
                    <a:lstStyle/>
                    <a:p>
                      <a:pPr marL="360000"/>
                      <a:r>
                        <a:rPr lang="sk-SK" sz="2800" b="1" dirty="0" smtClean="0"/>
                        <a:t>CISLO</a:t>
                      </a:r>
                    </a:p>
                    <a:p>
                      <a:pPr marL="360000"/>
                      <a:r>
                        <a:rPr lang="sk-SK" sz="2800" b="1" dirty="0" smtClean="0"/>
                        <a:t>Cislo</a:t>
                      </a:r>
                    </a:p>
                    <a:p>
                      <a:pPr marL="360000"/>
                      <a:r>
                        <a:rPr lang="sk-SK" sz="2800" b="1" dirty="0" smtClean="0"/>
                        <a:t>cislo</a:t>
                      </a:r>
                    </a:p>
                    <a:p>
                      <a:pPr marL="360000"/>
                      <a:r>
                        <a:rPr lang="sk-SK" sz="2800" b="1" dirty="0" smtClean="0"/>
                        <a:t>cISLo</a:t>
                      </a:r>
                    </a:p>
                    <a:p>
                      <a:pPr marL="360000"/>
                      <a:r>
                        <a:rPr lang="sk-SK" sz="2800" b="1" dirty="0" smtClean="0"/>
                        <a:t>A</a:t>
                      </a:r>
                    </a:p>
                    <a:p>
                      <a:pPr marL="360000"/>
                      <a:r>
                        <a:rPr lang="sk-SK" sz="2800" b="1" dirty="0" smtClean="0"/>
                        <a:t>A1a</a:t>
                      </a:r>
                    </a:p>
                    <a:p>
                      <a:pPr marL="360000"/>
                      <a:r>
                        <a:rPr lang="sk-SK" sz="2800" b="1" dirty="0" smtClean="0"/>
                        <a:t>PRIEMER</a:t>
                      </a:r>
                    </a:p>
                    <a:p>
                      <a:pPr marL="360000"/>
                      <a:r>
                        <a:rPr lang="sk-SK" sz="2800" b="1" dirty="0" smtClean="0"/>
                        <a:t>_ZS</a:t>
                      </a:r>
                    </a:p>
                    <a:p>
                      <a:pPr marL="360000"/>
                      <a:r>
                        <a:rPr lang="sk-SK" sz="2800" b="1" dirty="0" smtClean="0"/>
                        <a:t>A1_2</a:t>
                      </a:r>
                    </a:p>
                    <a:p>
                      <a:pPr marL="360000"/>
                      <a:r>
                        <a:rPr lang="sk-SK" sz="2800" b="1" dirty="0" smtClean="0"/>
                        <a:t>SUCET_PRVKOV</a:t>
                      </a:r>
                      <a:endParaRPr lang="sk-SK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0000"/>
                      <a:r>
                        <a:rPr lang="sk-SK" sz="2800" b="1" dirty="0" smtClean="0"/>
                        <a:t>1MATICA</a:t>
                      </a:r>
                    </a:p>
                    <a:p>
                      <a:pPr marL="360000"/>
                      <a:r>
                        <a:rPr lang="sk-SK" sz="2800" b="1" dirty="0" smtClean="0"/>
                        <a:t>Číslo</a:t>
                      </a:r>
                    </a:p>
                    <a:p>
                      <a:pPr marL="360000"/>
                      <a:r>
                        <a:rPr lang="sk-SK" sz="2800" b="1" dirty="0" smtClean="0"/>
                        <a:t>R&gt;S</a:t>
                      </a:r>
                    </a:p>
                    <a:p>
                      <a:pPr marL="360000"/>
                      <a:r>
                        <a:rPr lang="sk-SK" sz="2800" b="1" dirty="0" smtClean="0"/>
                        <a:t>A1–2</a:t>
                      </a:r>
                    </a:p>
                    <a:p>
                      <a:pPr marL="360000"/>
                      <a:r>
                        <a:rPr lang="sk-SK" sz="2800" b="1" dirty="0" smtClean="0"/>
                        <a:t>Sucet prvkov</a:t>
                      </a:r>
                    </a:p>
                    <a:p>
                      <a:pPr marL="360000"/>
                      <a:r>
                        <a:rPr lang="sk-SK" sz="2800" b="1" dirty="0" smtClean="0"/>
                        <a:t>Begin</a:t>
                      </a:r>
                    </a:p>
                    <a:p>
                      <a:pPr marL="360000"/>
                      <a:r>
                        <a:rPr lang="sk-SK" sz="2800" b="1" dirty="0" smtClean="0"/>
                        <a:t>Rychlo!</a:t>
                      </a:r>
                      <a:endParaRPr lang="sk-SK" sz="28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0"/>
            <a:ext cx="8784976" cy="1219200"/>
          </a:xfrm>
          <a:ln/>
        </p:spPr>
        <p:style>
          <a:lnRef idx="1">
            <a:schemeClr val="accent6"/>
          </a:lnRef>
          <a:fillRef idx="1002">
            <a:schemeClr val="dk2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 anchorCtr="0">
            <a:normAutofit/>
          </a:bodyPr>
          <a:lstStyle/>
          <a:p>
            <a:r>
              <a:rPr lang="sk-SK" b="1" dirty="0" smtClean="0"/>
              <a:t>IDENTIFIKÁTORY – pravidlá pre tvorbu:</a:t>
            </a:r>
            <a:endParaRPr lang="sk-SK" b="1" dirty="0"/>
          </a:p>
        </p:txBody>
      </p:sp>
    </p:spTree>
    <p:extLst>
      <p:ext uri="{BB962C8B-B14F-4D97-AF65-F5344CB8AC3E}">
        <p14:creationId xmlns="" xmlns:p14="http://schemas.microsoft.com/office/powerpoint/2010/main" val="858621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2060848"/>
            <a:ext cx="8496944" cy="2952328"/>
          </a:xfrm>
        </p:spPr>
        <p:txBody>
          <a:bodyPr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None/>
            </a:pPr>
            <a:r>
              <a:rPr lang="sk-SK" sz="3600" dirty="0" smtClean="0"/>
              <a:t>Čísla reprezentujú konštanty:</a:t>
            </a:r>
          </a:p>
          <a:p>
            <a:pPr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</a:pPr>
            <a:r>
              <a:rPr lang="sk-SK" sz="3600" b="1" dirty="0" smtClean="0"/>
              <a:t>Celočíselné</a:t>
            </a:r>
          </a:p>
          <a:p>
            <a:pPr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</a:pPr>
            <a:r>
              <a:rPr lang="sk-SK" sz="3600" b="1" dirty="0" smtClean="0"/>
              <a:t>Reálne</a:t>
            </a:r>
          </a:p>
          <a:p>
            <a:pPr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</a:pPr>
            <a:r>
              <a:rPr lang="sk-SK" sz="3600" b="1" dirty="0" smtClean="0"/>
              <a:t>Hexadecimálne</a:t>
            </a:r>
          </a:p>
          <a:p>
            <a:pPr marL="0" lvl="0" indent="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None/>
            </a:pPr>
            <a:endParaRPr lang="sk-SK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0"/>
            <a:ext cx="8784976" cy="1219200"/>
          </a:xfrm>
          <a:ln/>
        </p:spPr>
        <p:style>
          <a:lnRef idx="1">
            <a:schemeClr val="accent6"/>
          </a:lnRef>
          <a:fillRef idx="1002">
            <a:schemeClr val="dk2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 anchorCtr="0">
            <a:normAutofit/>
          </a:bodyPr>
          <a:lstStyle/>
          <a:p>
            <a:r>
              <a:rPr lang="sk-SK" b="1" dirty="0" smtClean="0"/>
              <a:t>ČÍSLA</a:t>
            </a:r>
            <a:endParaRPr lang="sk-SK" b="1" dirty="0"/>
          </a:p>
        </p:txBody>
      </p:sp>
    </p:spTree>
    <p:extLst>
      <p:ext uri="{BB962C8B-B14F-4D97-AF65-F5344CB8AC3E}">
        <p14:creationId xmlns="" xmlns:p14="http://schemas.microsoft.com/office/powerpoint/2010/main" val="3452962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988840"/>
            <a:ext cx="8496944" cy="2952328"/>
          </a:xfrm>
        </p:spPr>
        <p:txBody>
          <a:bodyPr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2400"/>
              </a:spcAft>
              <a:buClr>
                <a:schemeClr val="tx1"/>
              </a:buClr>
              <a:buNone/>
            </a:pPr>
            <a:r>
              <a:rPr lang="sk-SK" sz="3600" b="1" dirty="0" smtClean="0"/>
              <a:t>CELÉ ČÍSLO</a:t>
            </a:r>
          </a:p>
          <a:p>
            <a:pPr marL="0" lvl="0" indent="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None/>
            </a:pPr>
            <a:r>
              <a:rPr lang="sk-SK" sz="3200" dirty="0" smtClean="0"/>
              <a:t>Je postupnosť číslic, pred ktorou sa môže nachádzať znamienko</a:t>
            </a:r>
          </a:p>
          <a:p>
            <a:pPr marL="0" lvl="0" indent="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None/>
            </a:pPr>
            <a:r>
              <a:rPr lang="sk-SK" sz="3200" dirty="0" smtClean="0"/>
              <a:t>V prípade kladného čísla sa znamienko uvádzať nemusí</a:t>
            </a:r>
            <a:endParaRPr lang="sk-SK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0"/>
            <a:ext cx="8784976" cy="1219200"/>
          </a:xfrm>
          <a:ln/>
        </p:spPr>
        <p:style>
          <a:lnRef idx="1">
            <a:schemeClr val="accent6"/>
          </a:lnRef>
          <a:fillRef idx="1002">
            <a:schemeClr val="dk2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 anchorCtr="0">
            <a:normAutofit/>
          </a:bodyPr>
          <a:lstStyle/>
          <a:p>
            <a:r>
              <a:rPr lang="sk-SK" b="1" dirty="0" smtClean="0"/>
              <a:t>ČÍSLA</a:t>
            </a:r>
            <a:endParaRPr lang="sk-SK" b="1" dirty="0"/>
          </a:p>
        </p:txBody>
      </p:sp>
    </p:spTree>
    <p:extLst>
      <p:ext uri="{BB962C8B-B14F-4D97-AF65-F5344CB8AC3E}">
        <p14:creationId xmlns="" xmlns:p14="http://schemas.microsoft.com/office/powerpoint/2010/main" val="3784145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772816"/>
            <a:ext cx="8496944" cy="3456384"/>
          </a:xfrm>
        </p:spPr>
        <p:txBody>
          <a:bodyPr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2400"/>
              </a:spcAft>
              <a:buClr>
                <a:schemeClr val="tx1"/>
              </a:buClr>
              <a:buNone/>
            </a:pPr>
            <a:r>
              <a:rPr lang="sk-SK" sz="3600" b="1" dirty="0" smtClean="0"/>
              <a:t>REÁLNE ČÍSLO</a:t>
            </a:r>
          </a:p>
          <a:p>
            <a:pPr marL="0" lvl="0" indent="0">
              <a:spcBef>
                <a:spcPts val="0"/>
              </a:spcBef>
              <a:spcAft>
                <a:spcPts val="2400"/>
              </a:spcAft>
              <a:buClr>
                <a:schemeClr val="tx1"/>
              </a:buClr>
              <a:buNone/>
            </a:pPr>
            <a:r>
              <a:rPr lang="sk-SK" sz="3600" dirty="0" smtClean="0"/>
              <a:t>Rozlišujeme dva tvary zápisu reálneho čísla:</a:t>
            </a:r>
          </a:p>
          <a:p>
            <a:pPr>
              <a:spcBef>
                <a:spcPts val="0"/>
              </a:spcBef>
              <a:spcAft>
                <a:spcPts val="2400"/>
              </a:spcAft>
              <a:buClr>
                <a:schemeClr val="tx1"/>
              </a:buClr>
              <a:buFont typeface="Wingdings" pitchFamily="2" charset="2"/>
              <a:buChar char="v"/>
            </a:pPr>
            <a:r>
              <a:rPr lang="sk-SK" sz="3600" dirty="0" smtClean="0"/>
              <a:t>Desatinný tvar</a:t>
            </a:r>
            <a:endParaRPr lang="sk-SK" sz="3200" b="1" dirty="0"/>
          </a:p>
          <a:p>
            <a:pPr>
              <a:spcBef>
                <a:spcPts val="0"/>
              </a:spcBef>
              <a:spcAft>
                <a:spcPts val="2400"/>
              </a:spcAft>
              <a:buClr>
                <a:schemeClr val="tx1"/>
              </a:buClr>
              <a:buFont typeface="Wingdings" pitchFamily="2" charset="2"/>
              <a:buChar char="v"/>
            </a:pPr>
            <a:r>
              <a:rPr lang="sk-SK" sz="3600" dirty="0" smtClean="0"/>
              <a:t>Semilogaritmický tvar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0"/>
            <a:ext cx="8784976" cy="1219200"/>
          </a:xfrm>
          <a:ln/>
        </p:spPr>
        <p:style>
          <a:lnRef idx="1">
            <a:schemeClr val="accent6"/>
          </a:lnRef>
          <a:fillRef idx="1002">
            <a:schemeClr val="dk2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 anchorCtr="0">
            <a:normAutofit/>
          </a:bodyPr>
          <a:lstStyle/>
          <a:p>
            <a:r>
              <a:rPr lang="sk-SK" b="1" dirty="0" smtClean="0"/>
              <a:t>ČÍSLA</a:t>
            </a:r>
            <a:endParaRPr lang="sk-SK" b="1" dirty="0"/>
          </a:p>
        </p:txBody>
      </p:sp>
    </p:spTree>
    <p:extLst>
      <p:ext uri="{BB962C8B-B14F-4D97-AF65-F5344CB8AC3E}">
        <p14:creationId xmlns="" xmlns:p14="http://schemas.microsoft.com/office/powerpoint/2010/main" val="669040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96752"/>
            <a:ext cx="8892480" cy="5661248"/>
          </a:xfrm>
        </p:spPr>
        <p:txBody>
          <a:bodyPr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None/>
            </a:pPr>
            <a:r>
              <a:rPr lang="sk-SK" sz="3600" dirty="0" smtClean="0"/>
              <a:t>Je </a:t>
            </a:r>
            <a:r>
              <a:rPr lang="sk-SK" sz="3600" dirty="0"/>
              <a:t>postupnosť číslic rozdelená </a:t>
            </a:r>
            <a:r>
              <a:rPr lang="sk-SK" sz="3600" b="1" dirty="0"/>
              <a:t>desatinnou </a:t>
            </a:r>
            <a:r>
              <a:rPr lang="sk-SK" sz="3600" b="1" u="sng" dirty="0"/>
              <a:t>bodkou</a:t>
            </a:r>
            <a:r>
              <a:rPr lang="sk-SK" sz="3600" dirty="0"/>
              <a:t> na:</a:t>
            </a:r>
          </a:p>
          <a:p>
            <a:pPr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</a:pPr>
            <a:r>
              <a:rPr lang="sk-SK" sz="3600" b="1" dirty="0"/>
              <a:t>Celú časť</a:t>
            </a:r>
          </a:p>
          <a:p>
            <a:pPr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</a:pPr>
            <a:r>
              <a:rPr lang="sk-SK" sz="3600" b="1" dirty="0"/>
              <a:t>Desatinnú </a:t>
            </a:r>
            <a:r>
              <a:rPr lang="sk-SK" sz="3600" b="1" dirty="0" smtClean="0"/>
              <a:t>časť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None/>
            </a:pPr>
            <a:r>
              <a:rPr lang="sk-SK" sz="3200" i="1" dirty="0" smtClean="0"/>
              <a:t>Príklady:</a:t>
            </a:r>
            <a:endParaRPr lang="sk-SK" sz="3200" dirty="0" smtClean="0"/>
          </a:p>
          <a:p>
            <a:pPr marL="0" indent="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None/>
            </a:pPr>
            <a:r>
              <a:rPr lang="sk-SK" sz="3200" i="1" dirty="0" smtClean="0"/>
              <a:t>12.43	        -4.6789          0.0000123</a:t>
            </a:r>
            <a:endParaRPr lang="sk-SK" sz="3200" i="1" dirty="0"/>
          </a:p>
          <a:p>
            <a:pPr marL="0" lvl="0" indent="0">
              <a:spcBef>
                <a:spcPts val="0"/>
              </a:spcBef>
              <a:spcAft>
                <a:spcPts val="2400"/>
              </a:spcAft>
              <a:buClr>
                <a:schemeClr val="tx1"/>
              </a:buClr>
              <a:buNone/>
            </a:pPr>
            <a:endParaRPr lang="sk-SK" sz="3600" b="1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0"/>
            <a:ext cx="8784976" cy="1219200"/>
          </a:xfrm>
          <a:ln/>
        </p:spPr>
        <p:style>
          <a:lnRef idx="1">
            <a:schemeClr val="accent6"/>
          </a:lnRef>
          <a:fillRef idx="1002">
            <a:schemeClr val="dk2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 anchorCtr="0">
            <a:normAutofit/>
          </a:bodyPr>
          <a:lstStyle/>
          <a:p>
            <a:pPr lvl="0"/>
            <a:r>
              <a:rPr lang="sk-SK" b="1" dirty="0" smtClean="0"/>
              <a:t>ČÍSLA – </a:t>
            </a:r>
            <a:r>
              <a:rPr lang="sk-SK" sz="3600" b="1" dirty="0" smtClean="0"/>
              <a:t>DESATINNÝ TVAR</a:t>
            </a:r>
            <a:endParaRPr lang="sk-SK" sz="3600" b="1" dirty="0"/>
          </a:p>
        </p:txBody>
      </p:sp>
    </p:spTree>
    <p:extLst>
      <p:ext uri="{BB962C8B-B14F-4D97-AF65-F5344CB8AC3E}">
        <p14:creationId xmlns="" xmlns:p14="http://schemas.microsoft.com/office/powerpoint/2010/main" val="1243603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96752"/>
            <a:ext cx="8892480" cy="5661248"/>
          </a:xfrm>
        </p:spPr>
        <p:txBody>
          <a:bodyPr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None/>
            </a:pPr>
            <a:r>
              <a:rPr lang="sk-SK" sz="3600" b="1" u="sng" dirty="0" smtClean="0"/>
              <a:t>Znak</a:t>
            </a:r>
            <a:r>
              <a:rPr lang="sk-SK" sz="3600" dirty="0" smtClean="0"/>
              <a:t> je ľubovoľný alfanumerický (aj diakritický, národný, ...) znak dostupný z klávesnice uzavretý medzi </a:t>
            </a:r>
            <a:r>
              <a:rPr lang="sk-SK" sz="3600" b="1" dirty="0" smtClean="0"/>
              <a:t>apostrofmi</a:t>
            </a:r>
          </a:p>
          <a:p>
            <a:pPr marL="0" lvl="0" indent="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None/>
            </a:pPr>
            <a:r>
              <a:rPr lang="sk-SK" sz="3600" dirty="0" smtClean="0"/>
              <a:t>Napr:</a:t>
            </a:r>
            <a:r>
              <a:rPr lang="sk-SK" sz="3600" b="1" dirty="0" smtClean="0"/>
              <a:t> 'a</a:t>
            </a:r>
            <a:r>
              <a:rPr lang="sk-SK" sz="3600" b="1" dirty="0"/>
              <a:t>'</a:t>
            </a:r>
            <a:r>
              <a:rPr lang="sk-SK" sz="3600" b="1" dirty="0" smtClean="0"/>
              <a:t>    'č</a:t>
            </a:r>
            <a:r>
              <a:rPr lang="sk-SK" sz="3600" b="1" dirty="0"/>
              <a:t>'</a:t>
            </a:r>
            <a:r>
              <a:rPr lang="sk-SK" sz="3600" b="1" dirty="0" smtClean="0"/>
              <a:t>    </a:t>
            </a:r>
            <a:r>
              <a:rPr lang="sk-SK" sz="3600" b="1" dirty="0"/>
              <a:t>'</a:t>
            </a:r>
            <a:r>
              <a:rPr lang="sk-SK" sz="3600" b="1" dirty="0" smtClean="0"/>
              <a:t>7'    '@'    '</a:t>
            </a:r>
            <a:r>
              <a:rPr lang="sk-SK" sz="3600" b="1" dirty="0" smtClean="0">
                <a:sym typeface="Symbol"/>
              </a:rPr>
              <a:t></a:t>
            </a:r>
            <a:r>
              <a:rPr lang="sk-SK" sz="3600" b="1" dirty="0" smtClean="0"/>
              <a:t>'    </a:t>
            </a:r>
            <a:r>
              <a:rPr lang="sk-SK" sz="3600" b="1" dirty="0"/>
              <a:t>'</a:t>
            </a:r>
            <a:r>
              <a:rPr lang="sk-SK" sz="3600" b="1" dirty="0" smtClean="0">
                <a:sym typeface="Symbol"/>
              </a:rPr>
              <a:t></a:t>
            </a:r>
            <a:r>
              <a:rPr lang="sk-SK" sz="3600" b="1" dirty="0"/>
              <a:t>'</a:t>
            </a:r>
            <a:endParaRPr lang="sk-SK" sz="3600" b="1" dirty="0" smtClean="0"/>
          </a:p>
          <a:p>
            <a:pPr marL="0" lvl="0" indent="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None/>
            </a:pPr>
            <a:r>
              <a:rPr lang="sk-SK" sz="3600" b="1" u="sng" dirty="0" smtClean="0"/>
              <a:t>Znakový reťazec</a:t>
            </a:r>
            <a:r>
              <a:rPr lang="sk-SK" sz="3600" dirty="0" smtClean="0"/>
              <a:t> je tvorený postupnosťou </a:t>
            </a:r>
            <a:r>
              <a:rPr lang="sk-SK" sz="3600" dirty="0"/>
              <a:t>alfanumerických (aj </a:t>
            </a:r>
            <a:r>
              <a:rPr lang="sk-SK" sz="3600" dirty="0" smtClean="0"/>
              <a:t>diakritických, národných, </a:t>
            </a:r>
            <a:r>
              <a:rPr lang="sk-SK" sz="3600" dirty="0"/>
              <a:t>...) znakov </a:t>
            </a:r>
            <a:r>
              <a:rPr lang="sk-SK" sz="3600" dirty="0" smtClean="0"/>
              <a:t>dostupných z klávesnice, ktoré sú uzavreté medzi </a:t>
            </a:r>
            <a:r>
              <a:rPr lang="sk-SK" sz="3600" b="1" dirty="0" smtClean="0"/>
              <a:t>apostrofmi</a:t>
            </a:r>
          </a:p>
          <a:p>
            <a:pPr marL="0" lvl="0" indent="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None/>
            </a:pPr>
            <a:r>
              <a:rPr lang="sk-SK" sz="3600" dirty="0" smtClean="0"/>
              <a:t>Napr: </a:t>
            </a:r>
            <a:r>
              <a:rPr lang="sk-SK" sz="3600" b="1" dirty="0"/>
              <a:t>'</a:t>
            </a:r>
            <a:r>
              <a:rPr lang="sk-SK" sz="3600" dirty="0" smtClean="0"/>
              <a:t>súčet </a:t>
            </a:r>
            <a:r>
              <a:rPr lang="sk-SK" sz="3600" b="1" dirty="0"/>
              <a:t>'</a:t>
            </a:r>
            <a:r>
              <a:rPr lang="sk-SK" sz="3600" dirty="0" smtClean="0"/>
              <a:t>  </a:t>
            </a:r>
            <a:r>
              <a:rPr lang="sk-SK" sz="3600" b="1" dirty="0" smtClean="0"/>
              <a:t>'</a:t>
            </a:r>
            <a:r>
              <a:rPr lang="sk-SK" sz="3600" dirty="0" smtClean="0"/>
              <a:t>1A</a:t>
            </a:r>
            <a:r>
              <a:rPr lang="sk-SK" sz="3600" b="1" dirty="0"/>
              <a:t>'</a:t>
            </a:r>
            <a:r>
              <a:rPr lang="sk-SK" sz="3600" dirty="0" smtClean="0"/>
              <a:t>   </a:t>
            </a:r>
            <a:r>
              <a:rPr lang="sk-SK" sz="3600" b="1" dirty="0" smtClean="0"/>
              <a:t>'</a:t>
            </a:r>
            <a:r>
              <a:rPr lang="sk-SK" sz="3600" dirty="0" smtClean="0"/>
              <a:t>a+b</a:t>
            </a:r>
            <a:r>
              <a:rPr lang="sk-SK" sz="3600" b="1" dirty="0"/>
              <a:t>'</a:t>
            </a:r>
            <a:r>
              <a:rPr lang="sk-SK" sz="3600" dirty="0" smtClean="0"/>
              <a:t>   </a:t>
            </a:r>
            <a:r>
              <a:rPr lang="sk-SK" sz="3600" b="1" dirty="0" smtClean="0"/>
              <a:t>'</a:t>
            </a:r>
            <a:r>
              <a:rPr lang="sk-SK" sz="3600" dirty="0" smtClean="0"/>
              <a:t>Bratislava</a:t>
            </a:r>
            <a:r>
              <a:rPr lang="sk-SK" sz="3600" b="1" dirty="0"/>
              <a:t>'</a:t>
            </a:r>
            <a:r>
              <a:rPr lang="sk-SK" sz="3600" b="1" dirty="0" smtClean="0"/>
              <a:t>   '</a:t>
            </a:r>
            <a:r>
              <a:rPr lang="sk-SK" sz="3600" dirty="0" smtClean="0"/>
              <a:t>BEGIN</a:t>
            </a:r>
            <a:r>
              <a:rPr lang="sk-SK" sz="3600" b="1" dirty="0"/>
              <a:t>'</a:t>
            </a:r>
            <a:r>
              <a:rPr lang="sk-SK" sz="3600" b="1" dirty="0" smtClean="0"/>
              <a:t> </a:t>
            </a:r>
            <a:endParaRPr lang="sk-SK" sz="36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0"/>
            <a:ext cx="8784976" cy="1219200"/>
          </a:xfrm>
          <a:ln/>
        </p:spPr>
        <p:style>
          <a:lnRef idx="1">
            <a:schemeClr val="accent6"/>
          </a:lnRef>
          <a:fillRef idx="1002">
            <a:schemeClr val="dk2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 anchorCtr="0">
            <a:normAutofit/>
          </a:bodyPr>
          <a:lstStyle/>
          <a:p>
            <a:pPr marL="742950" indent="-742950">
              <a:spcBef>
                <a:spcPts val="1200"/>
              </a:spcBef>
            </a:pPr>
            <a:r>
              <a:rPr lang="sk-SK" b="1" dirty="0" smtClean="0"/>
              <a:t>ZNAKY A REŤAZCE ZNAKOV</a:t>
            </a:r>
            <a:endParaRPr lang="sk-SK" b="1" dirty="0"/>
          </a:p>
        </p:txBody>
      </p:sp>
    </p:spTree>
    <p:extLst>
      <p:ext uri="{BB962C8B-B14F-4D97-AF65-F5344CB8AC3E}">
        <p14:creationId xmlns="" xmlns:p14="http://schemas.microsoft.com/office/powerpoint/2010/main" val="246207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96752"/>
            <a:ext cx="8892480" cy="5661248"/>
          </a:xfrm>
        </p:spPr>
        <p:txBody>
          <a:bodyPr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None/>
            </a:pPr>
            <a:r>
              <a:rPr lang="sk-SK" sz="3600" b="1" u="sng" dirty="0" smtClean="0"/>
              <a:t>Špeciálne prípady zápisov znakov a reťazcov:</a:t>
            </a:r>
          </a:p>
          <a:p>
            <a:pPr marL="0" lvl="0" indent="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None/>
            </a:pPr>
            <a:r>
              <a:rPr lang="sk-SK" sz="3600" dirty="0" smtClean="0"/>
              <a:t>Zápis znaku </a:t>
            </a:r>
            <a:r>
              <a:rPr lang="sk-SK" sz="3600" cap="small" dirty="0" smtClean="0"/>
              <a:t>Apostrof</a:t>
            </a:r>
            <a:r>
              <a:rPr lang="sk-SK" sz="3600" dirty="0" smtClean="0"/>
              <a:t> - </a:t>
            </a:r>
            <a:r>
              <a:rPr lang="sk-SK" sz="3600" b="1" dirty="0"/>
              <a:t>'</a:t>
            </a:r>
            <a:endParaRPr lang="sk-SK" sz="3600" b="1" dirty="0" smtClean="0"/>
          </a:p>
          <a:p>
            <a:pPr marL="0" lvl="0" indent="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None/>
            </a:pPr>
            <a:r>
              <a:rPr lang="sk-SK" sz="3600" dirty="0" smtClean="0"/>
              <a:t>Ak chceme v zápise znaku, alebo v zápise reťazca znakov zapísať znak </a:t>
            </a:r>
            <a:r>
              <a:rPr lang="sk-SK" sz="3600" cap="small" dirty="0" smtClean="0"/>
              <a:t>Apostrof</a:t>
            </a:r>
            <a:r>
              <a:rPr lang="sk-SK" sz="3600" dirty="0" smtClean="0"/>
              <a:t>, musíme ho zdvojiť</a:t>
            </a:r>
          </a:p>
          <a:p>
            <a:pPr marL="0" lvl="0" indent="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None/>
            </a:pPr>
            <a:r>
              <a:rPr lang="sk-SK" sz="3600" b="1" dirty="0" smtClean="0"/>
              <a:t>Priklad:</a:t>
            </a:r>
          </a:p>
          <a:p>
            <a:pPr marL="0" lvl="0" indent="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None/>
            </a:pPr>
            <a:r>
              <a:rPr lang="sk-SK" sz="3600" b="1" dirty="0" smtClean="0"/>
              <a:t>''''  </a:t>
            </a:r>
            <a:r>
              <a:rPr lang="sk-SK" sz="3600" dirty="0" smtClean="0"/>
              <a:t>– zápis znaku </a:t>
            </a:r>
            <a:r>
              <a:rPr lang="sk-SK" sz="3600" cap="small" dirty="0" smtClean="0"/>
              <a:t>Apostrof</a:t>
            </a:r>
          </a:p>
          <a:p>
            <a:pPr marL="0" lvl="0" indent="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None/>
            </a:pPr>
            <a:r>
              <a:rPr lang="sk-SK" sz="3600" b="1" dirty="0"/>
              <a:t>'</a:t>
            </a:r>
            <a:r>
              <a:rPr lang="sk-SK" sz="3600" b="1" dirty="0" smtClean="0"/>
              <a:t>znak '</a:t>
            </a:r>
            <a:r>
              <a:rPr lang="sk-SK" sz="3600" b="1" dirty="0"/>
              <a:t>'</a:t>
            </a:r>
            <a:r>
              <a:rPr lang="sk-SK" sz="3600" b="1" dirty="0" smtClean="0"/>
              <a:t> sa používa...</a:t>
            </a:r>
            <a:r>
              <a:rPr lang="sk-SK" sz="3600" b="1" dirty="0"/>
              <a:t> '</a:t>
            </a:r>
            <a:r>
              <a:rPr lang="sk-SK" sz="3600" dirty="0" smtClean="0"/>
              <a:t> – zápis znaku </a:t>
            </a:r>
            <a:r>
              <a:rPr lang="sk-SK" sz="3600" cap="small" dirty="0" smtClean="0"/>
              <a:t>Apostrof </a:t>
            </a:r>
            <a:r>
              <a:rPr lang="sk-SK" sz="3600" dirty="0" smtClean="0"/>
              <a:t>ako jedného zo znakov reťazca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0"/>
            <a:ext cx="8784976" cy="1219200"/>
          </a:xfrm>
          <a:ln/>
        </p:spPr>
        <p:style>
          <a:lnRef idx="1">
            <a:schemeClr val="accent6"/>
          </a:lnRef>
          <a:fillRef idx="1002">
            <a:schemeClr val="dk2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 anchorCtr="0">
            <a:normAutofit/>
          </a:bodyPr>
          <a:lstStyle/>
          <a:p>
            <a:pPr marL="742950" indent="-742950">
              <a:spcBef>
                <a:spcPts val="1200"/>
              </a:spcBef>
            </a:pPr>
            <a:r>
              <a:rPr lang="sk-SK" b="1" dirty="0" smtClean="0"/>
              <a:t>ZNAKY A REŤAZCE ZNAKOV</a:t>
            </a:r>
            <a:endParaRPr lang="sk-SK" b="1" dirty="0"/>
          </a:p>
        </p:txBody>
      </p:sp>
    </p:spTree>
    <p:extLst>
      <p:ext uri="{BB962C8B-B14F-4D97-AF65-F5344CB8AC3E}">
        <p14:creationId xmlns="" xmlns:p14="http://schemas.microsoft.com/office/powerpoint/2010/main" val="1958857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183" y="1700808"/>
            <a:ext cx="8892480" cy="4032448"/>
          </a:xfrm>
        </p:spPr>
        <p:txBody>
          <a:bodyPr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None/>
            </a:pPr>
            <a:r>
              <a:rPr lang="sk-SK" sz="3600" dirty="0" smtClean="0"/>
              <a:t>Text, ktorý bližšie opisuje príkazy, alebo bližšie komentuje riadky v programe, čím sa program stáva zrozumiteľnejší a prehľadnejší</a:t>
            </a:r>
          </a:p>
          <a:p>
            <a:pPr marL="0" lvl="0" indent="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None/>
            </a:pPr>
            <a:r>
              <a:rPr lang="sk-SK" sz="3600" dirty="0" smtClean="0"/>
              <a:t>Komentáre zapisujeme medzi:</a:t>
            </a:r>
          </a:p>
          <a:p>
            <a:pPr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Font typeface="Wingdings" pitchFamily="2" charset="2"/>
              <a:buChar char="Ø"/>
            </a:pPr>
            <a:r>
              <a:rPr lang="sk-SK" sz="3600" b="1" dirty="0" smtClean="0"/>
              <a:t>  {</a:t>
            </a:r>
            <a:r>
              <a:rPr lang="sk-SK" sz="3600" i="1" dirty="0" smtClean="0"/>
              <a:t>komentár</a:t>
            </a:r>
            <a:r>
              <a:rPr lang="sk-SK" sz="3600" b="1" dirty="0" smtClean="0"/>
              <a:t>}</a:t>
            </a:r>
          </a:p>
          <a:p>
            <a:pPr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Font typeface="Wingdings" pitchFamily="2" charset="2"/>
              <a:buChar char="Ø"/>
            </a:pPr>
            <a:r>
              <a:rPr lang="sk-SK" sz="3600" b="1" dirty="0" smtClean="0"/>
              <a:t>  (*</a:t>
            </a:r>
            <a:r>
              <a:rPr lang="sk-SK" sz="3600" i="1" dirty="0" smtClean="0"/>
              <a:t>komentár</a:t>
            </a:r>
            <a:r>
              <a:rPr lang="sk-SK" sz="3600" b="1" dirty="0" smtClean="0"/>
              <a:t>*)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0"/>
            <a:ext cx="8784976" cy="1219200"/>
          </a:xfrm>
          <a:ln/>
        </p:spPr>
        <p:style>
          <a:lnRef idx="1">
            <a:schemeClr val="accent6"/>
          </a:lnRef>
          <a:fillRef idx="1002">
            <a:schemeClr val="dk2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 anchorCtr="0">
            <a:normAutofit/>
          </a:bodyPr>
          <a:lstStyle/>
          <a:p>
            <a:pPr marL="742950" indent="-742950">
              <a:spcBef>
                <a:spcPts val="1200"/>
              </a:spcBef>
            </a:pPr>
            <a:r>
              <a:rPr lang="sk-SK" sz="4400" b="1" dirty="0" smtClean="0"/>
              <a:t>KOMENTÁRE</a:t>
            </a:r>
            <a:endParaRPr lang="sk-SK" b="1" dirty="0"/>
          </a:p>
        </p:txBody>
      </p:sp>
    </p:spTree>
    <p:extLst>
      <p:ext uri="{BB962C8B-B14F-4D97-AF65-F5344CB8AC3E}">
        <p14:creationId xmlns="" xmlns:p14="http://schemas.microsoft.com/office/powerpoint/2010/main" val="3314909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96752"/>
            <a:ext cx="8892480" cy="5661248"/>
          </a:xfrm>
        </p:spPr>
        <p:txBody>
          <a:bodyPr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2400"/>
              </a:spcAft>
              <a:buClr>
                <a:schemeClr val="tx1"/>
              </a:buClr>
              <a:buNone/>
            </a:pPr>
            <a:r>
              <a:rPr lang="sk-SK" sz="3600" b="1" dirty="0" smtClean="0"/>
              <a:t>Vzájomne oddeľujú jednotlivé objekty (symboly)</a:t>
            </a:r>
          </a:p>
          <a:p>
            <a:pPr marL="0" lvl="0" indent="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None/>
            </a:pPr>
            <a:r>
              <a:rPr lang="sk-SK" sz="3600" dirty="0" smtClean="0"/>
              <a:t>V programovacom jazyku Turbo Pascal používame štyri oddeľovače:</a:t>
            </a:r>
          </a:p>
          <a:p>
            <a:pPr marL="742950" lvl="0" indent="-74295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Font typeface="+mj-lt"/>
              <a:buAutoNum type="arabicPeriod"/>
            </a:pPr>
            <a:r>
              <a:rPr lang="sk-SK" sz="3600" b="1" dirty="0" smtClean="0"/>
              <a:t>Medzera</a:t>
            </a:r>
          </a:p>
          <a:p>
            <a:pPr marL="742950" lvl="0" indent="-74295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Font typeface="+mj-lt"/>
              <a:buAutoNum type="arabicPeriod"/>
            </a:pPr>
            <a:r>
              <a:rPr lang="sk-SK" sz="3600" b="1" dirty="0" smtClean="0"/>
              <a:t>Tabulátor</a:t>
            </a:r>
          </a:p>
          <a:p>
            <a:pPr marL="742950" lvl="0" indent="-74295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Font typeface="+mj-lt"/>
              <a:buAutoNum type="arabicPeriod"/>
            </a:pPr>
            <a:r>
              <a:rPr lang="sk-SK" sz="3600" b="1" dirty="0" smtClean="0"/>
              <a:t>Koniec riadku</a:t>
            </a:r>
          </a:p>
          <a:p>
            <a:pPr marL="742950" lvl="0" indent="-74295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Font typeface="+mj-lt"/>
              <a:buAutoNum type="arabicPeriod"/>
            </a:pPr>
            <a:r>
              <a:rPr lang="sk-SK" sz="3600" b="1" dirty="0" smtClean="0"/>
              <a:t>Komentár (poznámka)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0"/>
            <a:ext cx="8784976" cy="1219200"/>
          </a:xfrm>
          <a:ln/>
        </p:spPr>
        <p:style>
          <a:lnRef idx="1">
            <a:schemeClr val="accent6"/>
          </a:lnRef>
          <a:fillRef idx="1002">
            <a:schemeClr val="dk2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 anchorCtr="0">
            <a:normAutofit/>
          </a:bodyPr>
          <a:lstStyle/>
          <a:p>
            <a:pPr marL="742950" indent="-742950">
              <a:spcBef>
                <a:spcPts val="1200"/>
              </a:spcBef>
            </a:pPr>
            <a:r>
              <a:rPr lang="sk-SK" sz="4400" b="1" dirty="0" smtClean="0"/>
              <a:t>ODDEĽOVAČE</a:t>
            </a:r>
            <a:endParaRPr lang="sk-SK" b="1" dirty="0"/>
          </a:p>
        </p:txBody>
      </p:sp>
    </p:spTree>
    <p:extLst>
      <p:ext uri="{BB962C8B-B14F-4D97-AF65-F5344CB8AC3E}">
        <p14:creationId xmlns="" xmlns:p14="http://schemas.microsoft.com/office/powerpoint/2010/main" val="2976312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96752"/>
            <a:ext cx="8892480" cy="5661248"/>
          </a:xfrm>
        </p:spPr>
        <p:txBody>
          <a:bodyPr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2400"/>
              </a:spcAft>
              <a:buClr>
                <a:schemeClr val="tx1"/>
              </a:buClr>
              <a:buNone/>
            </a:pPr>
            <a:r>
              <a:rPr lang="sk-SK" sz="3600" b="1" dirty="0" smtClean="0"/>
              <a:t>Príklad:</a:t>
            </a:r>
          </a:p>
          <a:p>
            <a:pPr marL="0" lvl="0" indent="0">
              <a:spcBef>
                <a:spcPts val="0"/>
              </a:spcBef>
              <a:spcAft>
                <a:spcPts val="2400"/>
              </a:spcAft>
              <a:buClr>
                <a:schemeClr val="tx1"/>
              </a:buClr>
              <a:buNone/>
            </a:pPr>
            <a:endParaRPr lang="sk-SK" sz="3600" b="1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0"/>
            <a:ext cx="8784976" cy="1219200"/>
          </a:xfrm>
          <a:ln/>
        </p:spPr>
        <p:style>
          <a:lnRef idx="1">
            <a:schemeClr val="accent6"/>
          </a:lnRef>
          <a:fillRef idx="1002">
            <a:schemeClr val="dk2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 anchorCtr="0">
            <a:normAutofit/>
          </a:bodyPr>
          <a:lstStyle/>
          <a:p>
            <a:pPr marL="742950" indent="-742950">
              <a:spcBef>
                <a:spcPts val="1200"/>
              </a:spcBef>
            </a:pPr>
            <a:r>
              <a:rPr lang="sk-SK" sz="4400" b="1" dirty="0" smtClean="0"/>
              <a:t>ODDEĽOVAČE</a:t>
            </a:r>
            <a:endParaRPr lang="sk-SK" b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101785189"/>
              </p:ext>
            </p:extLst>
          </p:nvPr>
        </p:nvGraphicFramePr>
        <p:xfrm>
          <a:off x="-372" y="2348880"/>
          <a:ext cx="9144000" cy="38884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27984"/>
                <a:gridCol w="4716016"/>
              </a:tblGrid>
              <a:tr h="1131649">
                <a:tc>
                  <a:txBody>
                    <a:bodyPr/>
                    <a:lstStyle/>
                    <a:p>
                      <a:r>
                        <a:rPr lang="sk-SK" sz="3200" dirty="0" smtClean="0"/>
                        <a:t>Bez oddeľovača</a:t>
                      </a:r>
                      <a:endParaRPr lang="sk-SK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3200" smtClean="0"/>
                        <a:t>S oddeľovačom</a:t>
                      </a:r>
                      <a:endParaRPr lang="sk-SK" sz="3200" dirty="0"/>
                    </a:p>
                  </a:txBody>
                  <a:tcPr/>
                </a:tc>
              </a:tr>
              <a:tr h="2756783">
                <a:tc>
                  <a:txBody>
                    <a:bodyPr/>
                    <a:lstStyle/>
                    <a:p>
                      <a:r>
                        <a:rPr lang="sk-SK" sz="3200" b="1" dirty="0" smtClean="0"/>
                        <a:t>Begini </a:t>
                      </a:r>
                    </a:p>
                    <a:p>
                      <a:r>
                        <a:rPr lang="sk-SK" sz="3200" dirty="0" smtClean="0"/>
                        <a:t>Prekladač tento zápis vyhodnotí ako šesťznakový</a:t>
                      </a:r>
                      <a:r>
                        <a:rPr lang="sk-SK" sz="3200" baseline="0" dirty="0" smtClean="0"/>
                        <a:t> identifikátor</a:t>
                      </a:r>
                      <a:endParaRPr lang="sk-SK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3200" b="1" dirty="0" smtClean="0"/>
                        <a:t>Begin i</a:t>
                      </a:r>
                    </a:p>
                    <a:p>
                      <a:r>
                        <a:rPr lang="sk-SK" sz="3200" dirty="0" smtClean="0"/>
                        <a:t>Prekladač tento zápis vyhodnotí,</a:t>
                      </a:r>
                      <a:r>
                        <a:rPr lang="sk-SK" sz="3200" baseline="0" dirty="0" smtClean="0"/>
                        <a:t> ž</a:t>
                      </a:r>
                      <a:r>
                        <a:rPr lang="sk-SK" sz="3200" dirty="0" smtClean="0"/>
                        <a:t>e</a:t>
                      </a:r>
                      <a:r>
                        <a:rPr lang="sk-SK" sz="3200" baseline="0" dirty="0" smtClean="0"/>
                        <a:t> ide o kľúčové slovo B</a:t>
                      </a:r>
                      <a:r>
                        <a:rPr lang="sk-SK" sz="3200" b="1" cap="small" baseline="0" dirty="0" smtClean="0"/>
                        <a:t>egin</a:t>
                      </a:r>
                      <a:r>
                        <a:rPr lang="sk-SK" sz="3200" baseline="0" dirty="0" smtClean="0"/>
                        <a:t> a </a:t>
                      </a:r>
                      <a:r>
                        <a:rPr lang="sk-SK" sz="3200" b="1" cap="small" baseline="0" dirty="0" smtClean="0"/>
                        <a:t>Identifikátor</a:t>
                      </a:r>
                      <a:r>
                        <a:rPr lang="sk-SK" sz="3200" b="1" baseline="0" dirty="0" smtClean="0"/>
                        <a:t> i</a:t>
                      </a:r>
                      <a:endParaRPr lang="sk-SK" sz="3200" b="1" baseline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064657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276872"/>
            <a:ext cx="8892480" cy="3456384"/>
          </a:xfrm>
          <a:ln>
            <a:noFill/>
          </a:ln>
        </p:spPr>
        <p:txBody>
          <a:bodyPr>
            <a:noAutofit/>
          </a:bodyPr>
          <a:lstStyle/>
          <a:p>
            <a:pPr>
              <a:spcBef>
                <a:spcPts val="1800"/>
              </a:spcBef>
              <a:buClr>
                <a:schemeClr val="tx1"/>
              </a:buClr>
              <a:buFont typeface="Wingdings" pitchFamily="2" charset="2"/>
              <a:buChar char="Ø"/>
            </a:pPr>
            <a:r>
              <a:rPr lang="sk-SK" sz="3200" b="1" dirty="0" smtClean="0"/>
              <a:t>PROGRAMOVANIE</a:t>
            </a:r>
            <a:r>
              <a:rPr lang="sk-SK" sz="3200" dirty="0" smtClean="0"/>
              <a:t> - myšlienková a praktická činnosť, ktorou vytvárame nové programy, ktoré sa dajú realizovať na počítači.</a:t>
            </a:r>
          </a:p>
          <a:p>
            <a:pPr>
              <a:spcBef>
                <a:spcPts val="1800"/>
              </a:spcBef>
              <a:buClr>
                <a:schemeClr val="tx1"/>
              </a:buClr>
              <a:buFont typeface="Wingdings" pitchFamily="2" charset="2"/>
              <a:buChar char="Ø"/>
            </a:pPr>
            <a:r>
              <a:rPr lang="sk-SK" sz="3200" b="1" dirty="0" smtClean="0"/>
              <a:t>PROGRAM</a:t>
            </a:r>
            <a:r>
              <a:rPr lang="sk-SK" sz="3200" dirty="0" smtClean="0"/>
              <a:t> </a:t>
            </a:r>
            <a:r>
              <a:rPr lang="sk-SK" sz="3200" dirty="0"/>
              <a:t>- algoritmus napísaný v programovacom jazyku. </a:t>
            </a:r>
          </a:p>
          <a:p>
            <a:pPr>
              <a:spcBef>
                <a:spcPts val="1800"/>
              </a:spcBef>
              <a:buClr>
                <a:schemeClr val="tx1"/>
              </a:buClr>
              <a:buFont typeface="Wingdings" pitchFamily="2" charset="2"/>
              <a:buChar char="Ø"/>
            </a:pPr>
            <a:endParaRPr lang="sk-SK" sz="3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0"/>
            <a:ext cx="8784976" cy="1219200"/>
          </a:xfrm>
          <a:ln/>
        </p:spPr>
        <p:style>
          <a:lnRef idx="1">
            <a:schemeClr val="accent6"/>
          </a:lnRef>
          <a:fillRef idx="1002">
            <a:schemeClr val="dk2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 anchorCtr="0"/>
          <a:lstStyle/>
          <a:p>
            <a:r>
              <a:rPr lang="sk-SK" b="1" cap="all" dirty="0" smtClean="0"/>
              <a:t>Programovanie</a:t>
            </a:r>
            <a:endParaRPr lang="sk-SK" b="1" cap="all" dirty="0"/>
          </a:p>
        </p:txBody>
      </p:sp>
    </p:spTree>
    <p:extLst>
      <p:ext uri="{BB962C8B-B14F-4D97-AF65-F5344CB8AC3E}">
        <p14:creationId xmlns="" xmlns:p14="http://schemas.microsoft.com/office/powerpoint/2010/main" val="2176349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28800"/>
            <a:ext cx="8964488" cy="4536504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1800"/>
              </a:spcAft>
              <a:buClr>
                <a:schemeClr val="tx1"/>
              </a:buClr>
              <a:buFont typeface="Wingdings" pitchFamily="2" charset="2"/>
              <a:buChar char="v"/>
            </a:pPr>
            <a:r>
              <a:rPr lang="sk-SK" sz="3200" b="1" dirty="0"/>
              <a:t>Programovací jazyk</a:t>
            </a:r>
            <a:r>
              <a:rPr lang="sk-SK" sz="3200" dirty="0"/>
              <a:t> je prostriedok pre zápis algoritmov, ktoré môžu byť realizované na </a:t>
            </a:r>
            <a:r>
              <a:rPr lang="sk-SK" sz="3200" dirty="0" smtClean="0"/>
              <a:t>počítači.</a:t>
            </a:r>
          </a:p>
          <a:p>
            <a:pPr>
              <a:spcBef>
                <a:spcPts val="0"/>
              </a:spcBef>
              <a:spcAft>
                <a:spcPts val="1800"/>
              </a:spcAft>
              <a:buClr>
                <a:schemeClr val="tx1"/>
              </a:buClr>
              <a:buFont typeface="Wingdings" pitchFamily="2" charset="2"/>
              <a:buChar char="v"/>
            </a:pPr>
            <a:r>
              <a:rPr lang="sk-SK" sz="3200" dirty="0" smtClean="0"/>
              <a:t>Zápis </a:t>
            </a:r>
            <a:r>
              <a:rPr lang="sk-SK" sz="3200" dirty="0"/>
              <a:t>algoritmu vo zvolenom programovacom jazyku </a:t>
            </a:r>
            <a:r>
              <a:rPr lang="sk-SK" sz="3200" dirty="0" smtClean="0"/>
              <a:t>sa </a:t>
            </a:r>
            <a:r>
              <a:rPr lang="sk-SK" sz="3200" dirty="0"/>
              <a:t>nazýva </a:t>
            </a:r>
            <a:r>
              <a:rPr lang="sk-SK" sz="3200" b="1" dirty="0"/>
              <a:t>program</a:t>
            </a:r>
            <a:r>
              <a:rPr lang="sk-SK" sz="3200" dirty="0" smtClean="0"/>
              <a:t>.</a:t>
            </a:r>
            <a:endParaRPr lang="sk-SK" sz="3200" dirty="0"/>
          </a:p>
          <a:p>
            <a:pPr>
              <a:spcBef>
                <a:spcPts val="0"/>
              </a:spcBef>
              <a:spcAft>
                <a:spcPts val="1800"/>
              </a:spcAft>
              <a:buClr>
                <a:schemeClr val="tx1"/>
              </a:buClr>
              <a:buFont typeface="Wingdings" pitchFamily="2" charset="2"/>
              <a:buChar char="v"/>
            </a:pPr>
            <a:r>
              <a:rPr lang="sk-SK" sz="3200" dirty="0" smtClean="0"/>
              <a:t>Proces </a:t>
            </a:r>
            <a:r>
              <a:rPr lang="sk-SK" sz="3200" dirty="0"/>
              <a:t>vytvárania programu sa nazýva </a:t>
            </a:r>
            <a:r>
              <a:rPr lang="sk-SK" sz="3200" b="1" dirty="0" smtClean="0"/>
              <a:t>programovanie</a:t>
            </a:r>
            <a:r>
              <a:rPr lang="sk-SK" sz="3200" dirty="0" smtClean="0"/>
              <a:t>. </a:t>
            </a:r>
          </a:p>
          <a:p>
            <a:pPr>
              <a:buClr>
                <a:schemeClr val="tx1"/>
              </a:buClr>
              <a:buFont typeface="Wingdings" pitchFamily="2" charset="2"/>
              <a:buChar char="v"/>
            </a:pPr>
            <a:r>
              <a:rPr lang="sk-SK" sz="3200" dirty="0" smtClean="0"/>
              <a:t>Človekom </a:t>
            </a:r>
            <a:r>
              <a:rPr lang="sk-SK" sz="3200" dirty="0"/>
              <a:t>čitateľná forma programu napísaná v programovacom jazyku sa nazýva </a:t>
            </a:r>
            <a:r>
              <a:rPr lang="sk-SK" sz="3200" b="1" u="sng" dirty="0"/>
              <a:t>zdrojový kód.</a:t>
            </a:r>
          </a:p>
          <a:p>
            <a:pPr>
              <a:buClr>
                <a:srgbClr val="7030A0"/>
              </a:buClr>
              <a:buFont typeface="Wingdings" pitchFamily="2" charset="2"/>
              <a:buChar char="v"/>
            </a:pPr>
            <a:endParaRPr lang="sk-SK" sz="3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0"/>
            <a:ext cx="8784976" cy="1219200"/>
          </a:xfrm>
          <a:ln/>
        </p:spPr>
        <p:style>
          <a:lnRef idx="1">
            <a:schemeClr val="accent6"/>
          </a:lnRef>
          <a:fillRef idx="1002">
            <a:schemeClr val="dk2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 anchorCtr="0"/>
          <a:lstStyle/>
          <a:p>
            <a:r>
              <a:rPr lang="sk-SK" b="1" cap="all" dirty="0" smtClean="0"/>
              <a:t>Programovací jazyk</a:t>
            </a:r>
            <a:endParaRPr lang="sk-SK" b="1" cap="all" dirty="0"/>
          </a:p>
        </p:txBody>
      </p:sp>
    </p:spTree>
    <p:extLst>
      <p:ext uri="{BB962C8B-B14F-4D97-AF65-F5344CB8AC3E}">
        <p14:creationId xmlns="" xmlns:p14="http://schemas.microsoft.com/office/powerpoint/2010/main" val="4097400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33445"/>
            <a:ext cx="8445624" cy="4071819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1800"/>
              </a:spcAft>
              <a:buClr>
                <a:schemeClr val="tx1"/>
              </a:buClr>
              <a:buFont typeface="Wingdings" pitchFamily="2" charset="2"/>
              <a:buChar char="v"/>
            </a:pPr>
            <a:r>
              <a:rPr lang="sk-SK" sz="3600" dirty="0" smtClean="0"/>
              <a:t>Pri písaní programu v programovacom jazyku používame </a:t>
            </a:r>
            <a:r>
              <a:rPr lang="sk-SK" sz="3600" b="1" u="sng" dirty="0" smtClean="0"/>
              <a:t>základné symboly</a:t>
            </a:r>
            <a:r>
              <a:rPr lang="sk-SK" sz="3600" dirty="0" smtClean="0"/>
              <a:t> definované pre daný programovací jazyk.</a:t>
            </a:r>
          </a:p>
          <a:p>
            <a:pPr>
              <a:buClr>
                <a:schemeClr val="tx1"/>
              </a:buClr>
              <a:buFont typeface="Wingdings" pitchFamily="2" charset="2"/>
              <a:buChar char="v"/>
            </a:pPr>
            <a:r>
              <a:rPr lang="sk-SK" sz="3600" dirty="0" smtClean="0"/>
              <a:t>Zo základných symbolov je možné vytvárať </a:t>
            </a:r>
            <a:r>
              <a:rPr lang="sk-SK" sz="3600" b="1" u="sng" dirty="0"/>
              <a:t>objekty </a:t>
            </a:r>
            <a:r>
              <a:rPr lang="sk-SK" sz="3600" b="1" u="sng" dirty="0" smtClean="0"/>
              <a:t>(konštrukcie) programovacieho jazyka </a:t>
            </a:r>
          </a:p>
          <a:p>
            <a:pPr marL="0" indent="0">
              <a:buNone/>
            </a:pPr>
            <a:endParaRPr lang="sk-SK" sz="3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0"/>
            <a:ext cx="8784976" cy="1219200"/>
          </a:xfrm>
          <a:ln/>
        </p:spPr>
        <p:style>
          <a:lnRef idx="1">
            <a:schemeClr val="accent6"/>
          </a:lnRef>
          <a:fillRef idx="1002">
            <a:schemeClr val="dk2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 anchorCtr="0">
            <a:normAutofit/>
          </a:bodyPr>
          <a:lstStyle/>
          <a:p>
            <a:r>
              <a:rPr lang="sk-SK" b="1" dirty="0" smtClean="0"/>
              <a:t>PRVKY PROGRAMOVACIEHO JAZYKA TP</a:t>
            </a:r>
            <a:endParaRPr lang="sk-SK" b="1" dirty="0"/>
          </a:p>
        </p:txBody>
      </p:sp>
    </p:spTree>
    <p:extLst>
      <p:ext uri="{BB962C8B-B14F-4D97-AF65-F5344CB8AC3E}">
        <p14:creationId xmlns="" xmlns:p14="http://schemas.microsoft.com/office/powerpoint/2010/main" val="1332368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484784"/>
            <a:ext cx="8712968" cy="5112568"/>
          </a:xfrm>
        </p:spPr>
        <p:txBody>
          <a:bodyPr>
            <a:noAutofit/>
          </a:bodyPr>
          <a:lstStyle/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sk-SK" sz="3600" dirty="0" smtClean="0"/>
              <a:t>Malé a veľké písmená anglickej abecedy:</a:t>
            </a:r>
          </a:p>
          <a:p>
            <a:pPr marL="0" indent="0">
              <a:buClr>
                <a:schemeClr val="tx1"/>
              </a:buClr>
              <a:buNone/>
            </a:pPr>
            <a:r>
              <a:rPr lang="sk-SK" sz="3600" b="1" dirty="0"/>
              <a:t> </a:t>
            </a:r>
            <a:r>
              <a:rPr lang="sk-SK" sz="3600" b="1" dirty="0" smtClean="0"/>
              <a:t>  a..z</a:t>
            </a:r>
            <a:r>
              <a:rPr lang="sk-SK" sz="3600" dirty="0" smtClean="0"/>
              <a:t>, </a:t>
            </a:r>
            <a:r>
              <a:rPr lang="sk-SK" sz="3600" b="1" dirty="0" smtClean="0"/>
              <a:t>A..Z</a:t>
            </a: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sk-SK" sz="3600" dirty="0" smtClean="0"/>
              <a:t>Číslice:</a:t>
            </a:r>
          </a:p>
          <a:p>
            <a:pPr marL="0" indent="0">
              <a:buClr>
                <a:schemeClr val="tx1"/>
              </a:buClr>
              <a:buNone/>
            </a:pPr>
            <a:r>
              <a:rPr lang="sk-SK" sz="3600" b="1" dirty="0"/>
              <a:t> </a:t>
            </a:r>
            <a:r>
              <a:rPr lang="sk-SK" sz="3600" b="1" dirty="0" smtClean="0"/>
              <a:t>  0..9</a:t>
            </a:r>
            <a:endParaRPr lang="sk-SK" sz="3600" dirty="0" smtClean="0"/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sk-SK" sz="3600" dirty="0" smtClean="0"/>
              <a:t>Špeciálne symboly:</a:t>
            </a:r>
          </a:p>
          <a:p>
            <a:pPr marL="0" indent="0">
              <a:buClr>
                <a:schemeClr val="tx1"/>
              </a:buClr>
              <a:buNone/>
            </a:pPr>
            <a:r>
              <a:rPr lang="sk-SK" sz="3600" b="1" dirty="0"/>
              <a:t> </a:t>
            </a:r>
            <a:r>
              <a:rPr lang="sk-SK" sz="3600" b="1" dirty="0" smtClean="0"/>
              <a:t>  + – * / = ^ &lt; &gt; _ ( ) [ ] { } . , : ; ' # $ @ </a:t>
            </a:r>
            <a:r>
              <a:rPr lang="sk-SK" sz="3600" b="1" dirty="0" smtClean="0">
                <a:sym typeface="Wingdings 3"/>
              </a:rPr>
              <a:t></a:t>
            </a:r>
            <a:r>
              <a:rPr lang="sk-SK" sz="1800" b="1" dirty="0" smtClean="0">
                <a:sym typeface="Wingdings 3"/>
              </a:rPr>
              <a:t>(symbol medzery)</a:t>
            </a:r>
            <a:endParaRPr lang="sk-SK" sz="1800" b="1" dirty="0" smtClean="0"/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sk-SK" sz="3600" dirty="0" smtClean="0"/>
              <a:t>Dvojice špeciálnych symbolov</a:t>
            </a:r>
            <a:endParaRPr lang="sk-SK" sz="3600" dirty="0"/>
          </a:p>
          <a:p>
            <a:pPr marL="0" indent="0">
              <a:buClr>
                <a:schemeClr val="tx1"/>
              </a:buClr>
              <a:buNone/>
            </a:pPr>
            <a:r>
              <a:rPr lang="sk-SK" sz="3600" b="1" dirty="0" smtClean="0"/>
              <a:t>   :=   &lt;=   &gt;=   &lt;&gt;   ..  (*   *) </a:t>
            </a:r>
            <a:endParaRPr lang="sk-SK" sz="36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0"/>
            <a:ext cx="8784976" cy="1219200"/>
          </a:xfrm>
          <a:ln/>
        </p:spPr>
        <p:style>
          <a:lnRef idx="1">
            <a:schemeClr val="accent6"/>
          </a:lnRef>
          <a:fillRef idx="1002">
            <a:schemeClr val="dk2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 anchorCtr="0">
            <a:normAutofit fontScale="90000"/>
          </a:bodyPr>
          <a:lstStyle/>
          <a:p>
            <a:r>
              <a:rPr lang="sk-SK" b="1" dirty="0" smtClean="0"/>
              <a:t>SYMBOLY PROGRAMOVACIEHO JAZYKA TP</a:t>
            </a:r>
            <a:endParaRPr lang="sk-SK" b="1" dirty="0"/>
          </a:p>
        </p:txBody>
      </p:sp>
    </p:spTree>
    <p:extLst>
      <p:ext uri="{BB962C8B-B14F-4D97-AF65-F5344CB8AC3E}">
        <p14:creationId xmlns="" xmlns:p14="http://schemas.microsoft.com/office/powerpoint/2010/main" val="1400059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484784"/>
            <a:ext cx="8445624" cy="5112568"/>
          </a:xfrm>
        </p:spPr>
        <p:txBody>
          <a:bodyPr>
            <a:noAutofit/>
          </a:bodyPr>
          <a:lstStyle/>
          <a:p>
            <a:pPr marL="742950" indent="-742950">
              <a:buClr>
                <a:schemeClr val="tx1"/>
              </a:buClr>
              <a:buFont typeface="+mj-lt"/>
              <a:buAutoNum type="arabicParenR"/>
            </a:pPr>
            <a:r>
              <a:rPr lang="sk-SK" sz="3600" dirty="0" smtClean="0"/>
              <a:t>Kľúčové slová</a:t>
            </a:r>
          </a:p>
          <a:p>
            <a:pPr marL="742950" indent="-742950">
              <a:spcBef>
                <a:spcPts val="1200"/>
              </a:spcBef>
              <a:buClr>
                <a:schemeClr val="tx1"/>
              </a:buClr>
              <a:buFont typeface="+mj-lt"/>
              <a:buAutoNum type="arabicParenR"/>
            </a:pPr>
            <a:r>
              <a:rPr lang="sk-SK" sz="3600" dirty="0" smtClean="0"/>
              <a:t>Identifikátory</a:t>
            </a:r>
          </a:p>
          <a:p>
            <a:pPr marL="742950" indent="-742950">
              <a:spcBef>
                <a:spcPts val="1200"/>
              </a:spcBef>
              <a:buClr>
                <a:schemeClr val="tx1"/>
              </a:buClr>
              <a:buFont typeface="+mj-lt"/>
              <a:buAutoNum type="arabicParenR"/>
            </a:pPr>
            <a:r>
              <a:rPr lang="sk-SK" sz="3600" dirty="0" smtClean="0"/>
              <a:t>Čísla</a:t>
            </a:r>
          </a:p>
          <a:p>
            <a:pPr marL="742950" indent="-742950">
              <a:spcBef>
                <a:spcPts val="1200"/>
              </a:spcBef>
              <a:buClr>
                <a:schemeClr val="tx1"/>
              </a:buClr>
              <a:buFont typeface="+mj-lt"/>
              <a:buAutoNum type="arabicParenR"/>
            </a:pPr>
            <a:r>
              <a:rPr lang="sk-SK" sz="3600" dirty="0" smtClean="0"/>
              <a:t>Návestia</a:t>
            </a:r>
          </a:p>
          <a:p>
            <a:pPr marL="742950" indent="-742950">
              <a:spcBef>
                <a:spcPts val="1200"/>
              </a:spcBef>
              <a:buClr>
                <a:schemeClr val="tx1"/>
              </a:buClr>
              <a:buFont typeface="+mj-lt"/>
              <a:buAutoNum type="arabicParenR"/>
            </a:pPr>
            <a:r>
              <a:rPr lang="sk-SK" sz="3600" dirty="0" smtClean="0"/>
              <a:t>Znaky a reťazce znakov</a:t>
            </a:r>
          </a:p>
          <a:p>
            <a:pPr marL="742950" indent="-742950">
              <a:spcBef>
                <a:spcPts val="1200"/>
              </a:spcBef>
              <a:buClr>
                <a:schemeClr val="tx1"/>
              </a:buClr>
              <a:buFont typeface="+mj-lt"/>
              <a:buAutoNum type="arabicParenR"/>
            </a:pPr>
            <a:r>
              <a:rPr lang="sk-SK" sz="3600" dirty="0" smtClean="0"/>
              <a:t>Komentáre</a:t>
            </a:r>
          </a:p>
          <a:p>
            <a:pPr marL="742950" indent="-742950">
              <a:spcBef>
                <a:spcPts val="1200"/>
              </a:spcBef>
              <a:buClr>
                <a:schemeClr val="tx1"/>
              </a:buClr>
              <a:buFont typeface="+mj-lt"/>
              <a:buAutoNum type="arabicParenR"/>
            </a:pPr>
            <a:r>
              <a:rPr lang="sk-SK" sz="3600" dirty="0" smtClean="0"/>
              <a:t>Oddeľovače</a:t>
            </a:r>
            <a:endParaRPr lang="sk-SK" sz="3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0"/>
            <a:ext cx="8784976" cy="1219200"/>
          </a:xfrm>
          <a:ln/>
        </p:spPr>
        <p:style>
          <a:lnRef idx="1">
            <a:schemeClr val="accent6"/>
          </a:lnRef>
          <a:fillRef idx="1002">
            <a:schemeClr val="dk2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 anchorCtr="0">
            <a:normAutofit fontScale="90000"/>
          </a:bodyPr>
          <a:lstStyle/>
          <a:p>
            <a:r>
              <a:rPr lang="sk-SK" b="1" dirty="0" smtClean="0"/>
              <a:t>OBJEKTY PROGRAMOVACIEHO JAZYKA TP</a:t>
            </a:r>
            <a:endParaRPr lang="sk-SK" b="1" dirty="0"/>
          </a:p>
        </p:txBody>
      </p:sp>
    </p:spTree>
    <p:extLst>
      <p:ext uri="{BB962C8B-B14F-4D97-AF65-F5344CB8AC3E}">
        <p14:creationId xmlns="" xmlns:p14="http://schemas.microsoft.com/office/powerpoint/2010/main" val="643084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484784"/>
            <a:ext cx="8964488" cy="5112568"/>
          </a:xfrm>
        </p:spPr>
        <p:txBody>
          <a:bodyPr>
            <a:noAutofit/>
          </a:bodyPr>
          <a:lstStyle/>
          <a:p>
            <a:pPr marL="0" indent="0">
              <a:buClr>
                <a:schemeClr val="tx1"/>
              </a:buClr>
              <a:buNone/>
            </a:pPr>
            <a:r>
              <a:rPr lang="sk-SK" sz="3500" b="1" dirty="0" smtClean="0"/>
              <a:t>Kľúčové slová – slová vyhradené (rezervované</a:t>
            </a:r>
            <a:r>
              <a:rPr lang="sk-SK" sz="3500" dirty="0" smtClean="0"/>
              <a:t>)</a:t>
            </a:r>
          </a:p>
          <a:p>
            <a:pPr>
              <a:buClr>
                <a:schemeClr val="tx1"/>
              </a:buClr>
            </a:pPr>
            <a:r>
              <a:rPr lang="sk-SK" sz="3500" dirty="0" smtClean="0"/>
              <a:t>V programovacom jazyku majú presne stanovený význam (názvy príkazov, údajových typov a pod.)</a:t>
            </a:r>
          </a:p>
          <a:p>
            <a:pPr>
              <a:buClr>
                <a:schemeClr val="tx1"/>
              </a:buClr>
            </a:pPr>
            <a:r>
              <a:rPr lang="sk-SK" sz="3500" dirty="0" smtClean="0"/>
              <a:t>Programátor ich nemôže používať pre iný účel napr. ako identifikátory</a:t>
            </a:r>
          </a:p>
          <a:p>
            <a:pPr marL="0" indent="0">
              <a:buClr>
                <a:schemeClr val="tx1"/>
              </a:buClr>
              <a:buNone/>
            </a:pPr>
            <a:r>
              <a:rPr lang="sk-SK" sz="3500" u="sng" dirty="0" smtClean="0"/>
              <a:t>Príklady:</a:t>
            </a:r>
          </a:p>
          <a:p>
            <a:pPr marL="0" indent="0">
              <a:buClr>
                <a:schemeClr val="tx1"/>
              </a:buClr>
              <a:buNone/>
            </a:pPr>
            <a:r>
              <a:rPr lang="sk-SK" sz="3500" b="1" dirty="0" smtClean="0"/>
              <a:t>Program, Begin, End, Write, Writeln, Read, Readln, For, While, Repeat, Until, If, Then, Else, ...  </a:t>
            </a:r>
            <a:endParaRPr lang="sk-SK" sz="35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0"/>
            <a:ext cx="8784976" cy="1219200"/>
          </a:xfrm>
          <a:ln/>
        </p:spPr>
        <p:style>
          <a:lnRef idx="1">
            <a:schemeClr val="accent6"/>
          </a:lnRef>
          <a:fillRef idx="1002">
            <a:schemeClr val="dk2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 anchorCtr="0">
            <a:normAutofit/>
          </a:bodyPr>
          <a:lstStyle/>
          <a:p>
            <a:r>
              <a:rPr lang="sk-SK" b="1" dirty="0" smtClean="0"/>
              <a:t>KĽÚČOVÉ SLOVÁ</a:t>
            </a:r>
            <a:endParaRPr lang="sk-SK" b="1" dirty="0"/>
          </a:p>
        </p:txBody>
      </p:sp>
    </p:spTree>
    <p:extLst>
      <p:ext uri="{BB962C8B-B14F-4D97-AF65-F5344CB8AC3E}">
        <p14:creationId xmlns="" xmlns:p14="http://schemas.microsoft.com/office/powerpoint/2010/main" val="1037548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204864"/>
            <a:ext cx="8964488" cy="2304256"/>
          </a:xfrm>
        </p:spPr>
        <p:txBody>
          <a:bodyPr>
            <a:noAutofit/>
          </a:bodyPr>
          <a:lstStyle/>
          <a:p>
            <a:pPr marL="0" indent="0">
              <a:buClr>
                <a:schemeClr val="tx1"/>
              </a:buClr>
              <a:buNone/>
            </a:pPr>
            <a:r>
              <a:rPr lang="sk-SK" sz="3500" b="1" dirty="0" smtClean="0"/>
              <a:t>Identifikátory – slúžia na </a:t>
            </a:r>
            <a:r>
              <a:rPr lang="sk-SK" sz="3500" b="1" dirty="0"/>
              <a:t>pomenovanie </a:t>
            </a:r>
            <a:r>
              <a:rPr lang="sk-SK" sz="3500" dirty="0" smtClean="0"/>
              <a:t>(označovanie, identifikovanie) </a:t>
            </a:r>
            <a:r>
              <a:rPr lang="sk-SK" sz="3500" b="1" dirty="0" smtClean="0"/>
              <a:t>prvkov</a:t>
            </a:r>
            <a:r>
              <a:rPr lang="sk-SK" sz="3500" dirty="0" smtClean="0"/>
              <a:t> (objektov) </a:t>
            </a:r>
            <a:r>
              <a:rPr lang="sk-SK" sz="3500" b="1" dirty="0" smtClean="0"/>
              <a:t>použitých v programe </a:t>
            </a:r>
            <a:r>
              <a:rPr lang="sk-SK" sz="3500" dirty="0" smtClean="0"/>
              <a:t>(konštanty, premenné, typy, návestia, procedúry, funkcie, ...)</a:t>
            </a:r>
          </a:p>
          <a:p>
            <a:pPr marL="0" indent="0">
              <a:buClr>
                <a:schemeClr val="tx1"/>
              </a:buClr>
              <a:buNone/>
            </a:pPr>
            <a:r>
              <a:rPr lang="sk-SK" sz="3500" dirty="0" smtClean="0"/>
              <a:t> </a:t>
            </a:r>
            <a:endParaRPr lang="sk-SK" sz="35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0"/>
            <a:ext cx="8784976" cy="1219200"/>
          </a:xfrm>
          <a:ln/>
        </p:spPr>
        <p:style>
          <a:lnRef idx="1">
            <a:schemeClr val="accent6"/>
          </a:lnRef>
          <a:fillRef idx="1002">
            <a:schemeClr val="dk2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 anchorCtr="0">
            <a:normAutofit/>
          </a:bodyPr>
          <a:lstStyle/>
          <a:p>
            <a:r>
              <a:rPr lang="sk-SK" b="1" dirty="0" smtClean="0"/>
              <a:t>IDENTIFIKÁTORY</a:t>
            </a:r>
            <a:endParaRPr lang="sk-SK" b="1" dirty="0"/>
          </a:p>
        </p:txBody>
      </p:sp>
    </p:spTree>
    <p:extLst>
      <p:ext uri="{BB962C8B-B14F-4D97-AF65-F5344CB8AC3E}">
        <p14:creationId xmlns="" xmlns:p14="http://schemas.microsoft.com/office/powerpoint/2010/main" val="1840837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484784"/>
            <a:ext cx="8964488" cy="5112568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Font typeface="Wingdings" pitchFamily="2" charset="2"/>
              <a:buChar char="v"/>
            </a:pPr>
            <a:r>
              <a:rPr lang="sk-SK" sz="2000" dirty="0" smtClean="0"/>
              <a:t>Je tvorený postupnosťou alfanumerických znakov a podčiarkovníka (skladá sa  </a:t>
            </a:r>
            <a:r>
              <a:rPr lang="sk-SK" sz="2000" dirty="0"/>
              <a:t>z </a:t>
            </a:r>
            <a:r>
              <a:rPr lang="sk-SK" sz="2000" dirty="0" smtClean="0"/>
              <a:t>písmen anglickej </a:t>
            </a:r>
            <a:r>
              <a:rPr lang="sk-SK" sz="2000" dirty="0"/>
              <a:t>abecedy</a:t>
            </a:r>
            <a:r>
              <a:rPr lang="sk-SK" sz="2000" dirty="0" smtClean="0"/>
              <a:t>, </a:t>
            </a:r>
            <a:r>
              <a:rPr lang="sk-SK" sz="2000" dirty="0"/>
              <a:t>číslic </a:t>
            </a:r>
            <a:r>
              <a:rPr lang="sk-SK" sz="2000" dirty="0" smtClean="0"/>
              <a:t>a podčiarkovníka)</a:t>
            </a:r>
          </a:p>
          <a:p>
            <a:pPr lvl="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Font typeface="Wingdings" pitchFamily="2" charset="2"/>
              <a:buChar char="v"/>
            </a:pPr>
            <a:r>
              <a:rPr lang="sk-SK" sz="2000" dirty="0" smtClean="0"/>
              <a:t>Nesmie obsahovať znaky národných abeciend (mäkčene, dĺžne,...)</a:t>
            </a:r>
          </a:p>
          <a:p>
            <a:pPr lvl="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Font typeface="Wingdings" pitchFamily="2" charset="2"/>
              <a:buChar char="v"/>
            </a:pPr>
            <a:r>
              <a:rPr lang="sk-SK" sz="2000" dirty="0" smtClean="0"/>
              <a:t>Nesmie obsahovať žiadne špeciálne znaky (ani medzeru – s výnimkou znaku podčiarkovník: “_“</a:t>
            </a:r>
          </a:p>
          <a:p>
            <a:pPr lvl="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Font typeface="Wingdings" pitchFamily="2" charset="2"/>
              <a:buChar char="v"/>
            </a:pPr>
            <a:r>
              <a:rPr lang="sk-SK" sz="2000" dirty="0" smtClean="0"/>
              <a:t>na začiatku môže byť len písmeno alebo podtržník</a:t>
            </a:r>
          </a:p>
          <a:p>
            <a:pPr lvl="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Font typeface="Wingdings" pitchFamily="2" charset="2"/>
              <a:buChar char="v"/>
            </a:pPr>
            <a:r>
              <a:rPr lang="sk-SK" sz="2000" dirty="0" smtClean="0"/>
              <a:t>nie je rozdiel medzi malými a VEĽKÝMI písmenami (v Pascale) - insenzitívny jazyk,</a:t>
            </a:r>
          </a:p>
          <a:p>
            <a:pPr lvl="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Font typeface="Wingdings" pitchFamily="2" charset="2"/>
              <a:buChar char="v"/>
            </a:pPr>
            <a:r>
              <a:rPr lang="sk-SK" sz="2000" dirty="0" smtClean="0"/>
              <a:t>identifikátor </a:t>
            </a:r>
            <a:r>
              <a:rPr lang="sk-SK" sz="2000" dirty="0"/>
              <a:t>nesmie byť totožný s </a:t>
            </a:r>
            <a:r>
              <a:rPr lang="sk-SK" sz="2000" dirty="0" smtClean="0"/>
              <a:t>vyhradeným (kľúčovým) slovom</a:t>
            </a:r>
            <a:endParaRPr lang="sk-SK" sz="2000" dirty="0"/>
          </a:p>
          <a:p>
            <a:pPr lvl="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Font typeface="Wingdings" pitchFamily="2" charset="2"/>
              <a:buChar char="v"/>
            </a:pPr>
            <a:r>
              <a:rPr lang="sk-SK" sz="2000" dirty="0"/>
              <a:t>identifikátor musí byť jednoznačný v rámci programu alebo jeho časti (procedúra, funkcia, ...) t.j. nemožno označiť rovnakým identifikátorom viacero funkcií, premenných, typov, tried</a:t>
            </a:r>
            <a:r>
              <a:rPr lang="sk-SK" sz="2000" dirty="0" smtClean="0"/>
              <a:t>, mien,...</a:t>
            </a:r>
          </a:p>
          <a:p>
            <a:pPr lvl="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Font typeface="Wingdings" pitchFamily="2" charset="2"/>
              <a:buChar char="v"/>
            </a:pPr>
            <a:r>
              <a:rPr lang="sk-SK" sz="2000" dirty="0" smtClean="0"/>
              <a:t>dĺžka postupnosti znakov identifikátora môže byť neobmedzená, avšak Turbo Pascal rozlišuje iba prvých 64 znakov.</a:t>
            </a:r>
            <a:endParaRPr lang="sk-SK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0"/>
            <a:ext cx="8784976" cy="1219200"/>
          </a:xfrm>
          <a:ln/>
        </p:spPr>
        <p:style>
          <a:lnRef idx="1">
            <a:schemeClr val="accent6"/>
          </a:lnRef>
          <a:fillRef idx="1002">
            <a:schemeClr val="dk2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 anchorCtr="0">
            <a:normAutofit/>
          </a:bodyPr>
          <a:lstStyle/>
          <a:p>
            <a:r>
              <a:rPr lang="sk-SK" b="1" dirty="0" smtClean="0"/>
              <a:t>IDENTIFIKÁTORY – pravidlá pre tvorbu:</a:t>
            </a:r>
            <a:endParaRPr lang="sk-SK" b="1" dirty="0"/>
          </a:p>
        </p:txBody>
      </p:sp>
    </p:spTree>
    <p:extLst>
      <p:ext uri="{BB962C8B-B14F-4D97-AF65-F5344CB8AC3E}">
        <p14:creationId xmlns="" xmlns:p14="http://schemas.microsoft.com/office/powerpoint/2010/main" val="3980520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Custom 1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FFFFFF"/>
      </a:hlink>
      <a:folHlink>
        <a:srgbClr val="3EBBF0"/>
      </a:folHlink>
    </a:clrScheme>
    <a:fontScheme name="Horizon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1018</TotalTime>
  <Words>755</Words>
  <Application>Microsoft Office PowerPoint</Application>
  <PresentationFormat>On-screen Show (4:3)</PresentationFormat>
  <Paragraphs>134</Paragraphs>
  <Slides>19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Paper</vt:lpstr>
      <vt:lpstr>Základné prvky programovacieho jazyka TURBO PASCAL</vt:lpstr>
      <vt:lpstr>Programovanie</vt:lpstr>
      <vt:lpstr>Programovací jazyk</vt:lpstr>
      <vt:lpstr>PRVKY PROGRAMOVACIEHO JAZYKA TP</vt:lpstr>
      <vt:lpstr>SYMBOLY PROGRAMOVACIEHO JAZYKA TP</vt:lpstr>
      <vt:lpstr>OBJEKTY PROGRAMOVACIEHO JAZYKA TP</vt:lpstr>
      <vt:lpstr>KĽÚČOVÉ SLOVÁ</vt:lpstr>
      <vt:lpstr>IDENTIFIKÁTORY</vt:lpstr>
      <vt:lpstr>IDENTIFIKÁTORY – pravidlá pre tvorbu:</vt:lpstr>
      <vt:lpstr>IDENTIFIKÁTORY – pravidlá pre tvorbu:</vt:lpstr>
      <vt:lpstr>ČÍSLA</vt:lpstr>
      <vt:lpstr>ČÍSLA</vt:lpstr>
      <vt:lpstr>ČÍSLA</vt:lpstr>
      <vt:lpstr>ČÍSLA – DESATINNÝ TVAR</vt:lpstr>
      <vt:lpstr>ZNAKY A REŤAZCE ZNAKOV</vt:lpstr>
      <vt:lpstr>ZNAKY A REŤAZCE ZNAKOV</vt:lpstr>
      <vt:lpstr>KOMENTÁRE</vt:lpstr>
      <vt:lpstr>ODDEĽOVAČE</vt:lpstr>
      <vt:lpstr>ODDEĽOVAČE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bea</dc:creator>
  <cp:lastModifiedBy>angelova007@hotmail.com</cp:lastModifiedBy>
  <cp:revision>71</cp:revision>
  <dcterms:created xsi:type="dcterms:W3CDTF">2012-10-18T17:32:28Z</dcterms:created>
  <dcterms:modified xsi:type="dcterms:W3CDTF">2015-05-30T08:53:08Z</dcterms:modified>
</cp:coreProperties>
</file>